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48"/>
  </p:notesMasterIdLst>
  <p:sldIdLst>
    <p:sldId id="256" r:id="rId4"/>
    <p:sldId id="257" r:id="rId5"/>
    <p:sldId id="259" r:id="rId6"/>
    <p:sldId id="264" r:id="rId7"/>
    <p:sldId id="300" r:id="rId8"/>
    <p:sldId id="299" r:id="rId9"/>
    <p:sldId id="260" r:id="rId10"/>
    <p:sldId id="261" r:id="rId11"/>
    <p:sldId id="262" r:id="rId12"/>
    <p:sldId id="263"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x="9144000" cy="5143500" type="screen16x9"/>
  <p:notesSz cx="6858000" cy="9144000"/>
  <p:embeddedFontLst>
    <p:embeddedFont>
      <p:font typeface="Amatic SC" panose="020B0604020202020204" charset="-79"/>
      <p:regular r:id="rId49"/>
      <p:bold r:id="rId50"/>
    </p:embeddedFont>
    <p:embeddedFont>
      <p:font typeface="Calibri" panose="020F0502020204030204" pitchFamily="34" charset="0"/>
      <p:regular r:id="rId51"/>
      <p:bold r:id="rId52"/>
      <p:italic r:id="rId53"/>
      <p:boldItalic r:id="rId54"/>
    </p:embeddedFont>
    <p:embeddedFont>
      <p:font typeface="Exo 2" panose="020B0604020202020204" charset="0"/>
      <p:regular r:id="rId55"/>
      <p:bold r:id="rId56"/>
      <p:italic r:id="rId57"/>
      <p:boldItalic r:id="rId58"/>
    </p:embeddedFont>
    <p:embeddedFont>
      <p:font typeface="Fira Sans Extra Condensed Medium" panose="020B0604020202020204" charset="0"/>
      <p:regular r:id="rId59"/>
      <p:bold r:id="rId60"/>
      <p:italic r:id="rId61"/>
      <p:boldItalic r:id="rId62"/>
    </p:embeddedFont>
    <p:embeddedFont>
      <p:font typeface="Proxima Nova" panose="020B0604020202020204" charset="0"/>
      <p:regular r:id="rId63"/>
      <p:bold r:id="rId64"/>
      <p:italic r:id="rId65"/>
      <p:boldItalic r:id="rId66"/>
    </p:embeddedFont>
    <p:embeddedFont>
      <p:font typeface="Proxima Nova Semibold" panose="020B0604020202020204" charset="0"/>
      <p:regular r:id="rId67"/>
      <p:bold r:id="rId68"/>
      <p:boldItalic r:id="rId69"/>
    </p:embeddedFont>
    <p:embeddedFont>
      <p:font typeface="Roboto Condensed" panose="020B0604020202020204" charset="0"/>
      <p:regular r:id="rId70"/>
      <p:bold r:id="rId71"/>
      <p:italic r:id="rId72"/>
      <p:boldItalic r:id="rId73"/>
    </p:embeddedFont>
    <p:embeddedFont>
      <p:font typeface="Roboto Condensed Light" panose="020B0604020202020204" charset="0"/>
      <p:regular r:id="rId74"/>
      <p:bold r:id="rId75"/>
      <p:italic r:id="rId76"/>
      <p:boldItalic r:id="rId77"/>
    </p:embeddedFont>
    <p:embeddedFont>
      <p:font typeface="Roboto Medium" panose="020B060402020202020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9E8496-ABD5-48B4-8D87-F86E5B324910}">
  <a:tblStyle styleId="{F39E8496-ABD5-48B4-8D87-F86E5B3249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2" d="100"/>
          <a:sy n="132" d="100"/>
        </p:scale>
        <p:origin x="132"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6" Type="http://schemas.openxmlformats.org/officeDocument/2006/relationships/font" Target="fonts/font28.fntdata"/><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79" Type="http://schemas.openxmlformats.org/officeDocument/2006/relationships/font" Target="fonts/font31.fntdata"/><Relationship Id="rId5" Type="http://schemas.openxmlformats.org/officeDocument/2006/relationships/slide" Target="slides/slide2.xml"/><Relationship Id="rId61" Type="http://schemas.openxmlformats.org/officeDocument/2006/relationships/font" Target="fonts/font13.fntdata"/><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5.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font" Target="fonts/font32.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baafe93df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baafe93df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0d838de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0d838de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0d838de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0d838de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1bf284e52_0_1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a1bf284e52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686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003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4.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2" Type="http://schemas.openxmlformats.org/officeDocument/2006/relationships/notesSlide" Target="../notesSlides/notesSlide26.xm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 Id="rId4" Type="http://schemas.openxmlformats.org/officeDocument/2006/relationships/hyperlink" Target="https://fonts.google.com/specimen/Roboto+Condense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37.gif"/><Relationship Id="rId2" Type="http://schemas.openxmlformats.org/officeDocument/2006/relationships/notesSlide" Target="../notesSlides/notesSlide30.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3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35.gif"/><Relationship Id="rId4" Type="http://schemas.openxmlformats.org/officeDocument/2006/relationships/image" Target="../media/image33.gif"/><Relationship Id="rId9" Type="http://schemas.openxmlformats.org/officeDocument/2006/relationships/image" Target="../media/image34.gif"/></Relationships>
</file>

<file path=ppt/slides/_rels/slide3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VOS</a:t>
            </a:r>
            <a:endParaRPr dirty="0"/>
          </a:p>
          <a:p>
            <a:pPr marL="0" lvl="0" indent="0" algn="r" rtl="0">
              <a:spcBef>
                <a:spcPts val="0"/>
              </a:spcBef>
              <a:spcAft>
                <a:spcPts val="0"/>
              </a:spcAft>
              <a:buClr>
                <a:schemeClr val="dk1"/>
              </a:buClr>
              <a:buSzPts val="1100"/>
              <a:buFont typeface="Arial"/>
              <a:buNone/>
            </a:pPr>
            <a:r>
              <a:rPr lang="en" dirty="0"/>
              <a:t>DEMANDES</a:t>
            </a:r>
            <a:endParaRPr dirty="0"/>
          </a:p>
        </p:txBody>
      </p:sp>
      <p:sp>
        <p:nvSpPr>
          <p:cNvPr id="152" name="Google Shape;152;p33"/>
          <p:cNvSpPr txBox="1">
            <a:spLocks noGrp="1"/>
          </p:cNvSpPr>
          <p:nvPr>
            <p:ph type="subTitle" idx="1"/>
          </p:nvPr>
        </p:nvSpPr>
        <p:spPr>
          <a:xfrm>
            <a:off x="3476117" y="3175998"/>
            <a:ext cx="4697642" cy="40299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t>E</a:t>
            </a:r>
            <a:r>
              <a:rPr lang="en" dirty="0"/>
              <a:t>t des éléments de réponses qui, je l’espère , vous seront utiles</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a:t>
            </a:r>
            <a:endParaRPr/>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
        <p:nvSpPr>
          <p:cNvPr id="287" name="Google Shape;287;p42"/>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88" name="Google Shape;288;p4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 clients last semester</a:t>
            </a:r>
            <a:endParaRPr/>
          </a:p>
        </p:txBody>
      </p:sp>
      <p:sp>
        <p:nvSpPr>
          <p:cNvPr id="289" name="Google Shape;289;p42"/>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90" name="Google Shape;290;p4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ongoing projects</a:t>
            </a:r>
            <a:endParaRPr/>
          </a:p>
        </p:txBody>
      </p:sp>
      <p:sp>
        <p:nvSpPr>
          <p:cNvPr id="291" name="Google Shape;291;p42"/>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employees last semester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BRIEF</a:t>
            </a:r>
            <a:endParaRPr/>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here the subtitle if you need it</a:t>
            </a:r>
            <a:endParaRPr/>
          </a:p>
          <a:p>
            <a:pPr marL="0" lvl="0" indent="0" algn="l" rtl="0">
              <a:spcBef>
                <a:spcPts val="0"/>
              </a:spcBef>
              <a:spcAft>
                <a:spcPts val="0"/>
              </a:spcAft>
              <a:buNone/>
            </a:pPr>
            <a:endParaRPr/>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 in the whole Solar System</a:t>
            </a:r>
            <a:endParaRPr/>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TABLE</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nvGraphicFramePr>
        <p:xfrm>
          <a:off x="1618875" y="1343925"/>
          <a:ext cx="3000000" cy="3000000"/>
        </p:xfrm>
        <a:graphic>
          <a:graphicData uri="http://schemas.openxmlformats.org/drawingml/2006/table">
            <a:tbl>
              <a:tblPr>
                <a:noFill/>
                <a:tableStyleId>{F39E8496-ABD5-48B4-8D87-F86E5B324910}</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VENUS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MERCURY</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MARS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WELCOME!</a:t>
            </a:r>
            <a:endParaRPr/>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451" name="Google Shape;451;p4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52" name="Google Shape;452;p4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54" name="Google Shape;454;p4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55" name="Google Shape;455;p4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57" name="Google Shape;457;p4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a:t>
            </a:r>
            <a:endParaRPr/>
          </a:p>
        </p:txBody>
      </p:sp>
      <p:sp>
        <p:nvSpPr>
          <p:cNvPr id="458" name="Google Shape;458;p4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pic>
        <p:nvPicPr>
          <p:cNvPr id="459" name="Google Shape;459;p49"/>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60" name="Google Shape;460;p49"/>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61" name="Google Shape;461;p49"/>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62" name="Google Shape;462;p49"/>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w="9525" cap="flat" cmpd="sng">
            <a:solidFill>
              <a:srgbClr val="FFFFFF"/>
            </a:solidFill>
            <a:prstDash val="solid"/>
            <a:round/>
            <a:headEnd type="none" w="med" len="med"/>
            <a:tailEnd type="none" w="med" len="med"/>
          </a:ln>
        </p:spPr>
      </p:cxnSp>
      <p:cxnSp>
        <p:nvCxnSpPr>
          <p:cNvPr id="471" name="Google Shape;471;p50"/>
          <p:cNvCxnSpPr/>
          <p:nvPr/>
        </p:nvCxnSpPr>
        <p:spPr>
          <a:xfrm rot="10800000">
            <a:off x="4389425" y="2962350"/>
            <a:ext cx="4747800" cy="0"/>
          </a:xfrm>
          <a:prstGeom prst="straightConnector1">
            <a:avLst/>
          </a:prstGeom>
          <a:noFill/>
          <a:ln w="9525" cap="flat" cmpd="sng">
            <a:solidFill>
              <a:srgbClr val="FFFFFF"/>
            </a:solidFill>
            <a:prstDash val="solid"/>
            <a:round/>
            <a:headEnd type="none" w="med" len="med"/>
            <a:tailEnd type="none" w="med" len="med"/>
          </a:ln>
        </p:spPr>
      </p:cxnSp>
      <p:sp>
        <p:nvSpPr>
          <p:cNvPr id="472" name="Google Shape;472;p5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244305" y="963261"/>
            <a:ext cx="8131878" cy="4180239"/>
          </a:xfrm>
          <a:prstGeom prst="rect">
            <a:avLst/>
          </a:prstGeom>
        </p:spPr>
        <p:txBody>
          <a:bodyPr spcFirstLastPara="1" wrap="square" lIns="91425" tIns="91425" rIns="91425" bIns="91425" anchor="t" anchorCtr="0">
            <a:noAutofit/>
          </a:bodyPr>
          <a:lstStyle/>
          <a:p>
            <a:pPr lvl="0" indent="-228600">
              <a:lnSpc>
                <a:spcPct val="100000"/>
              </a:lnSpc>
              <a:buNone/>
            </a:pPr>
            <a:r>
              <a:rPr lang="fr-FR" sz="1100" dirty="0">
                <a:solidFill>
                  <a:srgbClr val="434343"/>
                </a:solidFill>
              </a:rPr>
              <a:t>À la réponse : </a:t>
            </a:r>
            <a:r>
              <a:rPr lang="fr-FR" sz="1100" b="1" i="1" dirty="0">
                <a:solidFill>
                  <a:srgbClr val="434343"/>
                </a:solidFill>
              </a:rPr>
              <a:t>« Dites-moi en commentaire vos besoins particuliers, ou ce que vous souhaiteriez que l'on aborde pendant la formation. »</a:t>
            </a:r>
            <a:r>
              <a:rPr lang="fr-FR" sz="1100" dirty="0">
                <a:solidFill>
                  <a:srgbClr val="434343"/>
                </a:solidFill>
              </a:rPr>
              <a:t>, voici ce qui en est ressortie :</a:t>
            </a:r>
            <a:endParaRPr sz="1100" dirty="0">
              <a:solidFill>
                <a:srgbClr val="434343"/>
              </a:solidFill>
            </a:endParaRPr>
          </a:p>
          <a:p>
            <a:pPr lvl="0" indent="-304800">
              <a:lnSpc>
                <a:spcPct val="100000"/>
              </a:lnSpc>
              <a:spcBef>
                <a:spcPts val="1000"/>
              </a:spcBef>
              <a:buSzPts val="1200"/>
              <a:buFont typeface="Roboto Condensed Light"/>
              <a:buAutoNum type="arabicPeriod"/>
            </a:pPr>
            <a:r>
              <a:rPr lang="fr-FR" sz="1100" dirty="0">
                <a:solidFill>
                  <a:srgbClr val="434343"/>
                </a:solidFill>
              </a:rPr>
              <a:t>Un point global justement sur boucle/condition/écouteur, leur périmètre d'action/utilité, leur syntaxe et fonctionnement dans notre version </a:t>
            </a:r>
            <a:r>
              <a:rPr lang="fr-FR" sz="1100" dirty="0" err="1">
                <a:solidFill>
                  <a:srgbClr val="434343"/>
                </a:solidFill>
              </a:rPr>
              <a:t>Js</a:t>
            </a:r>
            <a:r>
              <a:rPr lang="fr-FR" sz="1100" dirty="0">
                <a:solidFill>
                  <a:srgbClr val="434343"/>
                </a:solidFill>
              </a:rPr>
              <a:t>/JQuery actuelle.</a:t>
            </a:r>
            <a:br>
              <a:rPr lang="fr-FR" sz="1100" dirty="0">
                <a:solidFill>
                  <a:srgbClr val="434343"/>
                </a:solidFill>
              </a:rPr>
            </a:br>
            <a:endParaRPr lang="fr-FR" sz="1100" dirty="0">
              <a:solidFill>
                <a:srgbClr val="434343"/>
              </a:solidFill>
            </a:endParaRPr>
          </a:p>
          <a:p>
            <a:pPr lvl="0" indent="-304800">
              <a:buSzPts val="1200"/>
              <a:buFont typeface="Roboto Condensed Light"/>
              <a:buAutoNum type="arabicPeriod"/>
            </a:pPr>
            <a:r>
              <a:rPr lang="fr-FR" sz="1100" dirty="0">
                <a:solidFill>
                  <a:srgbClr val="434343"/>
                </a:solidFill>
              </a:rPr>
              <a:t>Une vue d'ensemble en rappelant les bases, avec des exercices pratiques si possible.</a:t>
            </a:r>
            <a:br>
              <a:rPr lang="fr-FR" sz="1100" dirty="0">
                <a:solidFill>
                  <a:srgbClr val="434343"/>
                </a:solidFill>
              </a:rPr>
            </a:br>
            <a:endParaRPr lang="fr-FR" sz="1100" dirty="0">
              <a:solidFill>
                <a:srgbClr val="434343"/>
              </a:solidFill>
            </a:endParaRPr>
          </a:p>
          <a:p>
            <a:pPr lvl="0" indent="-304800">
              <a:buSzPts val="1200"/>
              <a:buFont typeface="Roboto Condensed Light"/>
              <a:buAutoNum type="arabicPeriod"/>
            </a:pPr>
            <a:r>
              <a:rPr lang="fr-FR" sz="1100" dirty="0">
                <a:solidFill>
                  <a:srgbClr val="434343"/>
                </a:solidFill>
                <a:uFill>
                  <a:noFill/>
                </a:uFill>
                <a:latin typeface="Roboto Condensed"/>
                <a:ea typeface="Roboto Condensed"/>
                <a:cs typeface="Roboto Condensed"/>
                <a:sym typeface="Roboto Condensed"/>
              </a:rPr>
              <a:t>Gagner de l'expérience sur l'utilisation de JS, meilleure manipulation, code plus propre, découverte de fonctionnalité qui reviennent régulièrement sur la demande client, exemple d'animations via JS ... Le but c'est de savoir bien le manipuler pour être force de proposition sur des sites avec des demandes un peu plus poussé en terme d'animations ou autre.</a:t>
            </a:r>
            <a:br>
              <a:rPr lang="fr-FR" sz="1100" dirty="0">
                <a:solidFill>
                  <a:srgbClr val="434343"/>
                </a:solidFill>
                <a:uFill>
                  <a:noFill/>
                </a:uFill>
                <a:latin typeface="Roboto Condensed"/>
                <a:ea typeface="Roboto Condensed"/>
                <a:cs typeface="Roboto Condensed"/>
                <a:sym typeface="Roboto Condensed"/>
              </a:rPr>
            </a:br>
            <a:endParaRPr lang="fr-FR" sz="1100" dirty="0">
              <a:solidFill>
                <a:srgbClr val="434343"/>
              </a:solidFill>
              <a:uFill>
                <a:noFill/>
              </a:uFill>
              <a:latin typeface="Roboto Condensed"/>
              <a:ea typeface="Roboto Condensed"/>
              <a:cs typeface="Roboto Condensed"/>
              <a:sym typeface="Roboto Condensed"/>
            </a:endParaRPr>
          </a:p>
          <a:p>
            <a:pPr lvl="0" indent="-304800">
              <a:buSzPts val="1200"/>
              <a:buFont typeface="Roboto Condensed Light"/>
              <a:buAutoNum type="arabicPeriod"/>
            </a:pPr>
            <a:r>
              <a:rPr lang="fr-FR" sz="1100" dirty="0">
                <a:solidFill>
                  <a:srgbClr val="434343"/>
                </a:solidFill>
              </a:rPr>
              <a:t>L'utilisation de libraires </a:t>
            </a:r>
            <a:r>
              <a:rPr lang="fr-FR" sz="1100" dirty="0" err="1">
                <a:solidFill>
                  <a:srgbClr val="434343"/>
                </a:solidFill>
              </a:rPr>
              <a:t>js</a:t>
            </a:r>
            <a:r>
              <a:rPr lang="fr-FR" sz="1100" dirty="0">
                <a:solidFill>
                  <a:srgbClr val="434343"/>
                </a:solidFill>
              </a:rPr>
              <a:t>, les local </a:t>
            </a:r>
            <a:r>
              <a:rPr lang="fr-FR" sz="1100" dirty="0" err="1">
                <a:solidFill>
                  <a:srgbClr val="434343"/>
                </a:solidFill>
              </a:rPr>
              <a:t>storage</a:t>
            </a:r>
            <a:r>
              <a:rPr lang="fr-FR" sz="1100" dirty="0">
                <a:solidFill>
                  <a:srgbClr val="434343"/>
                </a:solidFill>
              </a:rPr>
              <a:t> / session </a:t>
            </a:r>
            <a:r>
              <a:rPr lang="fr-FR" sz="1100" dirty="0" err="1">
                <a:solidFill>
                  <a:srgbClr val="434343"/>
                </a:solidFill>
              </a:rPr>
              <a:t>storage</a:t>
            </a:r>
            <a:r>
              <a:rPr lang="fr-FR" sz="1100" dirty="0">
                <a:solidFill>
                  <a:srgbClr val="434343"/>
                </a:solidFill>
              </a:rPr>
              <a:t>, j'ai aussi du mal à bien comprendre le fonctionnement des boucles et surtout à savoir quand les mettre en application. Je ne suis pas très à l'aise non plus avec javascript </a:t>
            </a:r>
            <a:r>
              <a:rPr lang="fr-FR" sz="1100" dirty="0" err="1">
                <a:solidFill>
                  <a:srgbClr val="434343"/>
                </a:solidFill>
              </a:rPr>
              <a:t>Vanilla</a:t>
            </a:r>
            <a:r>
              <a:rPr lang="fr-FR" sz="1100" dirty="0">
                <a:solidFill>
                  <a:srgbClr val="434343"/>
                </a:solidFill>
              </a:rPr>
              <a:t>, un petit rappel dessus serait intéressant :)</a:t>
            </a:r>
            <a:br>
              <a:rPr lang="fr-FR" sz="1100" dirty="0">
                <a:solidFill>
                  <a:srgbClr val="434343"/>
                </a:solidFill>
              </a:rPr>
            </a:br>
            <a:endParaRPr lang="fr-FR" sz="1100" dirty="0">
              <a:solidFill>
                <a:srgbClr val="434343"/>
              </a:solidFill>
            </a:endParaRPr>
          </a:p>
          <a:p>
            <a:pPr lvl="0" indent="-304800">
              <a:buSzPts val="1200"/>
              <a:buFont typeface="Roboto Condensed Light"/>
              <a:buAutoNum type="arabicPeriod"/>
            </a:pPr>
            <a:r>
              <a:rPr lang="fr-FR" sz="1100" dirty="0">
                <a:solidFill>
                  <a:srgbClr val="434343"/>
                </a:solidFill>
              </a:rPr>
              <a:t>Je suis intéressé par le </a:t>
            </a:r>
            <a:r>
              <a:rPr lang="fr-FR" sz="1100" dirty="0" err="1">
                <a:solidFill>
                  <a:srgbClr val="434343"/>
                </a:solidFill>
              </a:rPr>
              <a:t>onclick</a:t>
            </a:r>
            <a:r>
              <a:rPr lang="fr-FR" sz="1100" dirty="0">
                <a:solidFill>
                  <a:srgbClr val="434343"/>
                </a:solidFill>
              </a:rPr>
              <a:t>, la récupération, le stockage et la restitution de données</a:t>
            </a:r>
            <a:br>
              <a:rPr lang="fr-FR" sz="1100" dirty="0">
                <a:solidFill>
                  <a:srgbClr val="434343"/>
                </a:solidFill>
              </a:rPr>
            </a:br>
            <a:endParaRPr lang="fr-FR" sz="1100" dirty="0">
              <a:solidFill>
                <a:srgbClr val="434343"/>
              </a:solidFill>
            </a:endParaRPr>
          </a:p>
          <a:p>
            <a:pPr lvl="0" indent="-304800">
              <a:buSzPts val="1200"/>
              <a:buFont typeface="Roboto Condensed Light"/>
              <a:buAutoNum type="arabicPeriod"/>
            </a:pPr>
            <a:r>
              <a:rPr lang="fr-FR" sz="1100" dirty="0">
                <a:solidFill>
                  <a:srgbClr val="434343"/>
                </a:solidFill>
              </a:rPr>
              <a:t>Revoir le JS en général (revoir la logique et l'utilisation du </a:t>
            </a:r>
            <a:r>
              <a:rPr lang="fr-FR" sz="1100" dirty="0" err="1">
                <a:solidFill>
                  <a:srgbClr val="434343"/>
                </a:solidFill>
              </a:rPr>
              <a:t>localstorage</a:t>
            </a:r>
            <a:r>
              <a:rPr lang="fr-FR" sz="1100" dirty="0">
                <a:solidFill>
                  <a:srgbClr val="434343"/>
                </a:solidFill>
              </a:rPr>
              <a:t>, fonctions, boucles, conditions, ...) afin d'être plus efficace et rapide. Personnellement, j'ai régulièrement des doutes, en revoyant un petit peu tout, il serait plus rapide de coder.</a:t>
            </a:r>
            <a:endParaRPr sz="1100"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Regroupement des demandes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EVENTS</a:t>
            </a:r>
            <a:endParaRPr/>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525" name="Google Shape;525;p53"/>
          <p:cNvGrpSpPr/>
          <p:nvPr/>
        </p:nvGrpSpPr>
        <p:grpSpPr>
          <a:xfrm>
            <a:off x="2133945" y="1299061"/>
            <a:ext cx="5009329" cy="3094349"/>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SEP 08</a:t>
            </a:r>
            <a:endParaRPr sz="1000" b="1">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OCT 16</a:t>
            </a:r>
            <a:endParaRPr sz="1000" b="1">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DEC 10</a:t>
            </a:r>
            <a:endParaRPr sz="1000" b="1">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NOV 29</a:t>
            </a:r>
            <a:endParaRPr sz="1000" b="1">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53"/>
          <p:cNvGrpSpPr/>
          <p:nvPr/>
        </p:nvGrpSpPr>
        <p:grpSpPr>
          <a:xfrm>
            <a:off x="5064800" y="2220132"/>
            <a:ext cx="3373800" cy="463200"/>
            <a:chOff x="5064800" y="2220132"/>
            <a:chExt cx="33738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53"/>
            <p:cNvCxnSpPr>
              <a:endCxn id="591" idx="0"/>
            </p:cNvCxnSpPr>
            <p:nvPr/>
          </p:nvCxnSpPr>
          <p:spPr>
            <a:xfrm rot="10800000">
              <a:off x="5546900" y="2451732"/>
              <a:ext cx="2891700" cy="0"/>
            </a:xfrm>
            <a:prstGeom prst="straightConnector1">
              <a:avLst/>
            </a:prstGeom>
            <a:noFill/>
            <a:ln w="9525" cap="flat" cmpd="sng">
              <a:solidFill>
                <a:srgbClr val="434343"/>
              </a:solidFill>
              <a:prstDash val="solid"/>
              <a:round/>
              <a:headEnd type="none" w="med" len="med"/>
              <a:tailEnd type="none" w="med" len="med"/>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53"/>
            <p:cNvCxnSpPr/>
            <p:nvPr/>
          </p:nvCxnSpPr>
          <p:spPr>
            <a:xfrm rot="10800000">
              <a:off x="5945075" y="3770600"/>
              <a:ext cx="2414700" cy="0"/>
            </a:xfrm>
            <a:prstGeom prst="straightConnector1">
              <a:avLst/>
            </a:prstGeom>
            <a:noFill/>
            <a:ln w="9525" cap="flat" cmpd="sng">
              <a:solidFill>
                <a:srgbClr val="434343"/>
              </a:solidFill>
              <a:prstDash val="solid"/>
              <a:round/>
              <a:headEnd type="none" w="med" len="med"/>
              <a:tailEnd type="none" w="med" len="med"/>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617" name="Google Shape;617;p5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631" name="Google Shape;631;p55"/>
          <p:cNvGrpSpPr/>
          <p:nvPr/>
        </p:nvGrpSpPr>
        <p:grpSpPr>
          <a:xfrm>
            <a:off x="3111142" y="1219229"/>
            <a:ext cx="3362026" cy="2641868"/>
            <a:chOff x="238125" y="1676700"/>
            <a:chExt cx="2045650" cy="1779275"/>
          </a:xfrm>
        </p:grpSpPr>
        <p:sp>
          <p:nvSpPr>
            <p:cNvPr id="632" name="Google Shape;632;p55"/>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9" name="Google Shape;639;p55"/>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640" name="Google Shape;640;p55"/>
          <p:cNvGrpSpPr/>
          <p:nvPr/>
        </p:nvGrpSpPr>
        <p:grpSpPr>
          <a:xfrm>
            <a:off x="1417187" y="1862416"/>
            <a:ext cx="1506854" cy="2001521"/>
            <a:chOff x="3580725" y="2020075"/>
            <a:chExt cx="1344925" cy="1786275"/>
          </a:xfrm>
        </p:grpSpPr>
        <p:sp>
          <p:nvSpPr>
            <p:cNvPr id="641" name="Google Shape;641;p55"/>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6" name="Google Shape;646;p55"/>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647" name="Google Shape;647;p55"/>
          <p:cNvGrpSpPr/>
          <p:nvPr/>
        </p:nvGrpSpPr>
        <p:grpSpPr>
          <a:xfrm>
            <a:off x="6631975" y="1859645"/>
            <a:ext cx="1094837" cy="2001597"/>
            <a:chOff x="6417224" y="2247097"/>
            <a:chExt cx="951950" cy="1740368"/>
          </a:xfrm>
        </p:grpSpPr>
        <p:sp>
          <p:nvSpPr>
            <p:cNvPr id="648" name="Google Shape;648;p55"/>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5" name="Google Shape;655;p55"/>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656" name="Google Shape;656;p55"/>
          <p:cNvSpPr txBox="1"/>
          <p:nvPr/>
        </p:nvSpPr>
        <p:spPr>
          <a:xfrm>
            <a:off x="3395625" y="4037178"/>
            <a:ext cx="2962200" cy="73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and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lnSpc>
                <a:spcPct val="100000"/>
              </a:lnSpc>
              <a:spcBef>
                <a:spcPts val="1600"/>
              </a:spcBef>
              <a:spcAft>
                <a:spcPts val="1600"/>
              </a:spcAft>
              <a:buNone/>
            </a:pPr>
            <a:endParaRPr sz="1200">
              <a:solidFill>
                <a:srgbClr val="434343"/>
              </a:solidFill>
              <a:latin typeface="Roboto Condensed Light"/>
              <a:ea typeface="Roboto Condensed Light"/>
              <a:cs typeface="Roboto Condensed Light"/>
              <a:sym typeface="Roboto Condensed Light"/>
            </a:endParaRPr>
          </a:p>
        </p:txBody>
      </p:sp>
      <p:cxnSp>
        <p:nvCxnSpPr>
          <p:cNvPr id="657" name="Google Shape;657;p55"/>
          <p:cNvCxnSpPr/>
          <p:nvPr/>
        </p:nvCxnSpPr>
        <p:spPr>
          <a:xfrm rot="10800000">
            <a:off x="3290125" y="4228975"/>
            <a:ext cx="0" cy="93780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663" name="Google Shape;663;p56"/>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a:solidFill>
                  <a:srgbClr val="434343"/>
                </a:solidFill>
              </a:rPr>
              <a:t>Does anyone have any questions?</a:t>
            </a:r>
            <a:endParaRPr>
              <a:solidFill>
                <a:srgbClr val="434343"/>
              </a:solidFill>
            </a:endParaRPr>
          </a:p>
          <a:p>
            <a:pPr marL="0" lvl="0" indent="0" algn="ctr" rtl="0">
              <a:spcBef>
                <a:spcPts val="0"/>
              </a:spcBef>
              <a:spcAft>
                <a:spcPts val="0"/>
              </a:spcAft>
              <a:buClr>
                <a:srgbClr val="434343"/>
              </a:buClr>
              <a:buSzPts val="1100"/>
              <a:buFont typeface="Arial"/>
              <a:buNone/>
            </a:pP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addyouremail@freepik.com </a:t>
            </a: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+91  620 421 838 </a:t>
            </a:r>
            <a:endParaRPr>
              <a:solidFill>
                <a:srgbClr val="434343"/>
              </a:solidFill>
            </a:endParaRPr>
          </a:p>
          <a:p>
            <a:pPr marL="0" lvl="0" indent="0" algn="ctr" rtl="0">
              <a:spcBef>
                <a:spcPts val="0"/>
              </a:spcBef>
              <a:spcAft>
                <a:spcPts val="0"/>
              </a:spcAft>
              <a:buClr>
                <a:schemeClr val="dk1"/>
              </a:buClr>
              <a:buSzPts val="1100"/>
              <a:buFont typeface="Arial"/>
              <a:buNone/>
            </a:pPr>
            <a:r>
              <a:rPr lang="en">
                <a:solidFill>
                  <a:srgbClr val="434343"/>
                </a:solidFill>
              </a:rPr>
              <a:t>yourcompany.com</a:t>
            </a:r>
            <a:endParaRPr/>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grpSp>
        <p:nvGrpSpPr>
          <p:cNvPr id="665" name="Google Shape;665;p56"/>
          <p:cNvGrpSpPr/>
          <p:nvPr/>
        </p:nvGrpSpPr>
        <p:grpSpPr>
          <a:xfrm>
            <a:off x="8090523" y="808178"/>
            <a:ext cx="279476" cy="279476"/>
            <a:chOff x="1379798" y="1723250"/>
            <a:chExt cx="397887" cy="397887"/>
          </a:xfrm>
        </p:grpSpPr>
        <p:sp>
          <p:nvSpPr>
            <p:cNvPr id="666"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56"/>
          <p:cNvGrpSpPr/>
          <p:nvPr/>
        </p:nvGrpSpPr>
        <p:grpSpPr>
          <a:xfrm>
            <a:off x="7341818" y="808178"/>
            <a:ext cx="279490" cy="279476"/>
            <a:chOff x="266768" y="1721375"/>
            <a:chExt cx="397907" cy="397887"/>
          </a:xfrm>
        </p:grpSpPr>
        <p:sp>
          <p:nvSpPr>
            <p:cNvPr id="671"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6"/>
          <p:cNvGrpSpPr/>
          <p:nvPr/>
        </p:nvGrpSpPr>
        <p:grpSpPr>
          <a:xfrm>
            <a:off x="7716184" y="808178"/>
            <a:ext cx="279461" cy="279476"/>
            <a:chOff x="864491" y="1723250"/>
            <a:chExt cx="397866" cy="397887"/>
          </a:xfrm>
        </p:grpSpPr>
        <p:sp>
          <p:nvSpPr>
            <p:cNvPr id="674"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670"/>
                                        </p:tgtEl>
                                        <p:attrNameLst>
                                          <p:attrName>style.visibility</p:attrName>
                                        </p:attrNameLst>
                                      </p:cBhvr>
                                      <p:to>
                                        <p:strVal val="visible"/>
                                      </p:to>
                                    </p:set>
                                    <p:animEffect transition="in" filter="fade">
                                      <p:cBhvr>
                                        <p:cTn id="14" dur="1200"/>
                                        <p:tgtEl>
                                          <p:spTgt spid="670"/>
                                        </p:tgtEl>
                                      </p:cBhvr>
                                    </p:animEffect>
                                  </p:childTnLst>
                                </p:cTn>
                              </p:par>
                              <p:par>
                                <p:cTn id="15" presetID="10" presetClass="entr" presetSubtype="0" fill="hold" nodeType="withEffect">
                                  <p:stCondLst>
                                    <p:cond delay="0"/>
                                  </p:stCondLst>
                                  <p:childTnLst>
                                    <p:set>
                                      <p:cBhvr>
                                        <p:cTn id="16" dur="1" fill="hold">
                                          <p:stCondLst>
                                            <p:cond delay="0"/>
                                          </p:stCondLst>
                                        </p:cTn>
                                        <p:tgtEl>
                                          <p:spTgt spid="673"/>
                                        </p:tgtEl>
                                        <p:attrNameLst>
                                          <p:attrName>style.visibility</p:attrName>
                                        </p:attrNameLst>
                                      </p:cBhvr>
                                      <p:to>
                                        <p:strVal val="visible"/>
                                      </p:to>
                                    </p:set>
                                    <p:animEffect transition="in" filter="fade">
                                      <p:cBhvr>
                                        <p:cTn id="17" dur="1100"/>
                                        <p:tgtEl>
                                          <p:spTgt spid="673"/>
                                        </p:tgtEl>
                                      </p:cBhvr>
                                    </p:animEffect>
                                  </p:childTnLst>
                                </p:cTn>
                              </p:par>
                              <p:par>
                                <p:cTn id="18" presetID="10" presetClass="entr" presetSubtype="0" fill="hold" nodeType="withEffect">
                                  <p:stCondLst>
                                    <p:cond delay="0"/>
                                  </p:stCondLst>
                                  <p:childTnLst>
                                    <p:set>
                                      <p:cBhvr>
                                        <p:cTn id="19" dur="1" fill="hold">
                                          <p:stCondLst>
                                            <p:cond delay="0"/>
                                          </p:stCondLst>
                                        </p:cTn>
                                        <p:tgtEl>
                                          <p:spTgt spid="665"/>
                                        </p:tgtEl>
                                        <p:attrNameLst>
                                          <p:attrName>style.visibility</p:attrName>
                                        </p:attrNameLst>
                                      </p:cBhvr>
                                      <p:to>
                                        <p:strVal val="visible"/>
                                      </p:to>
                                    </p:set>
                                    <p:animEffect transition="in" filter="fade">
                                      <p:cBhvr>
                                        <p:cTn id="20" dur="9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Exo 2"/>
                <a:ea typeface="Exo 2"/>
                <a:cs typeface="Exo 2"/>
                <a:sym typeface="Exo 2"/>
              </a:rPr>
              <a:t>PHOTOS</a:t>
            </a:r>
            <a:endParaRPr>
              <a:solidFill>
                <a:srgbClr val="434343"/>
              </a:solidFill>
            </a:endParaRPr>
          </a:p>
          <a:p>
            <a:pPr marL="457200" lvl="0" indent="-298450" algn="l" rtl="0">
              <a:spcBef>
                <a:spcPts val="300"/>
              </a:spcBef>
              <a:spcAft>
                <a:spcPts val="0"/>
              </a:spcAft>
              <a:buSzPts val="1100"/>
              <a:buChar char="■"/>
            </a:pPr>
            <a:r>
              <a:rPr lang="en" sz="1100">
                <a:solidFill>
                  <a:srgbClr val="434343"/>
                </a:solidFill>
                <a:uFill>
                  <a:noFill/>
                </a:uFill>
                <a:hlinkClick r:id="rId3">
                  <a:extLst>
                    <a:ext uri="{A12FA001-AC4F-418D-AE19-62706E023703}">
                      <ahyp:hlinkClr xmlns:ahyp="http://schemas.microsoft.com/office/drawing/2018/hyperlinkcolor" val="tx"/>
                    </a:ext>
                  </a:extLst>
                </a:hlinkClick>
              </a:rPr>
              <a:t>Woman using smartphone with hologram</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4">
                  <a:extLst>
                    <a:ext uri="{A12FA001-AC4F-418D-AE19-62706E023703}">
                      <ahyp:hlinkClr xmlns:ahyp="http://schemas.microsoft.com/office/drawing/2018/hyperlinkcolor" val="tx"/>
                    </a:ext>
                  </a:extLst>
                </a:hlinkClick>
              </a:rPr>
              <a:t>Happy businesswoman looking at camera with holding pencil and diary</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5">
                  <a:extLst>
                    <a:ext uri="{A12FA001-AC4F-418D-AE19-62706E023703}">
                      <ahyp:hlinkClr xmlns:ahyp="http://schemas.microsoft.com/office/drawing/2018/hyperlinkcolor" val="tx"/>
                    </a:ext>
                  </a:extLst>
                </a:hlinkClick>
              </a:rPr>
              <a:t>Portrait of smiling man holding digital tablet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6">
                  <a:extLst>
                    <a:ext uri="{A12FA001-AC4F-418D-AE19-62706E023703}">
                      <ahyp:hlinkClr xmlns:ahyp="http://schemas.microsoft.com/office/drawing/2018/hyperlinkcolor" val="tx"/>
                    </a:ext>
                  </a:extLst>
                </a:hlinkClick>
              </a:rPr>
              <a:t>Smiling bearded man holding disposable coffee cup while opening door</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7">
                  <a:extLst>
                    <a:ext uri="{A12FA001-AC4F-418D-AE19-62706E023703}">
                      <ahyp:hlinkClr xmlns:ahyp="http://schemas.microsoft.com/office/drawing/2018/hyperlinkcolor" val="tx"/>
                    </a:ext>
                  </a:extLst>
                </a:hlinkClick>
              </a:rPr>
              <a:t>Portrait of pretty woman holding laptop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8">
                  <a:extLst>
                    <a:ext uri="{A12FA001-AC4F-418D-AE19-62706E023703}">
                      <ahyp:hlinkClr xmlns:ahyp="http://schemas.microsoft.com/office/drawing/2018/hyperlinkcolor" val="tx"/>
                    </a:ext>
                  </a:extLst>
                </a:hlinkClick>
              </a:rPr>
              <a:t>Motherboard with optical fiber</a:t>
            </a:r>
            <a:endParaRPr sz="1100"/>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84" name="Google Shape;684;p57"/>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marL="457200" lvl="0" indent="-298450" algn="l" rtl="0">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marL="0" lvl="0" indent="0" algn="l" rtl="0">
              <a:spcBef>
                <a:spcPts val="1000"/>
              </a:spcBef>
              <a:spcAft>
                <a:spcPts val="0"/>
              </a:spcAft>
              <a:buNone/>
            </a:pPr>
            <a:r>
              <a:rPr lang="en" b="1">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marL="457200" lvl="0" indent="-298450" algn="l" rtl="0">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marL="457200" lvl="0" indent="-298450" algn="l" rtl="0">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marL="0" lvl="0" indent="0" algn="l" rtl="0">
              <a:lnSpc>
                <a:spcPct val="100000"/>
              </a:lnSpc>
              <a:spcBef>
                <a:spcPts val="1000"/>
              </a:spcBef>
              <a:spcAft>
                <a:spcPts val="1000"/>
              </a:spcAft>
              <a:buNone/>
            </a:pPr>
            <a:endParaRPr b="1">
              <a:latin typeface="Exo 2"/>
              <a:ea typeface="Exo 2"/>
              <a:cs typeface="Exo 2"/>
              <a:sym typeface="Exo 2"/>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99" name="Google Shape;699;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sp>
        <p:nvSpPr>
          <p:cNvPr id="704" name="Google Shape;704;p6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6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Ce qui ressort de vos demandes</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4" y="4028958"/>
            <a:ext cx="4687833" cy="857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Nous allons essayer de regrouper celles-ci par thématiques afin d’étudier chaque section qui émane de vos demandes initiales</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64"/>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64"/>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4"/>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64"/>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64"/>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64"/>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64"/>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64"/>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64"/>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64"/>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64"/>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64"/>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64"/>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65"/>
          <p:cNvGraphicFramePr/>
          <p:nvPr/>
        </p:nvGraphicFramePr>
        <p:xfrm>
          <a:off x="5949675" y="2323100"/>
          <a:ext cx="3000000" cy="3000000"/>
        </p:xfrm>
        <a:graphic>
          <a:graphicData uri="http://schemas.openxmlformats.org/drawingml/2006/table">
            <a:tbl>
              <a:tblPr>
                <a:noFill/>
                <a:tableStyleId>{F39E8496-ABD5-48B4-8D87-F86E5B324910}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65"/>
          <p:cNvGraphicFramePr/>
          <p:nvPr/>
        </p:nvGraphicFramePr>
        <p:xfrm>
          <a:off x="5949700" y="1188950"/>
          <a:ext cx="3000000" cy="3000000"/>
        </p:xfrm>
        <a:graphic>
          <a:graphicData uri="http://schemas.openxmlformats.org/drawingml/2006/table">
            <a:tbl>
              <a:tblPr>
                <a:noFill/>
                <a:tableStyleId>{F39E8496-ABD5-48B4-8D87-F86E5B324910}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65"/>
          <p:cNvGraphicFramePr/>
          <p:nvPr/>
        </p:nvGraphicFramePr>
        <p:xfrm>
          <a:off x="3356413" y="2323100"/>
          <a:ext cx="3000000" cy="3000000"/>
        </p:xfrm>
        <a:graphic>
          <a:graphicData uri="http://schemas.openxmlformats.org/drawingml/2006/table">
            <a:tbl>
              <a:tblPr>
                <a:noFill/>
                <a:tableStyleId>{F39E8496-ABD5-48B4-8D87-F86E5B324910}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65"/>
          <p:cNvGraphicFramePr/>
          <p:nvPr/>
        </p:nvGraphicFramePr>
        <p:xfrm>
          <a:off x="724925" y="2323100"/>
          <a:ext cx="3000000" cy="3000000"/>
        </p:xfrm>
        <a:graphic>
          <a:graphicData uri="http://schemas.openxmlformats.org/drawingml/2006/table">
            <a:tbl>
              <a:tblPr>
                <a:noFill/>
                <a:tableStyleId>{F39E8496-ABD5-48B4-8D87-F86E5B324910}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66"/>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66"/>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66"/>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66"/>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66"/>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Et avec des chiffres ça donne quoi ?</a:t>
            </a:r>
            <a:endParaRPr dirty="0"/>
          </a:p>
        </p:txBody>
      </p:sp>
      <p:sp>
        <p:nvSpPr>
          <p:cNvPr id="259" name="Google Shape;259;p41"/>
          <p:cNvSpPr txBox="1"/>
          <p:nvPr/>
        </p:nvSpPr>
        <p:spPr>
          <a:xfrm>
            <a:off x="5439358" y="1493594"/>
            <a:ext cx="2231441"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Connaissance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datas récupéré lors du dernier questionnaire</a:t>
            </a:r>
            <a:endParaRPr sz="1000" dirty="0">
              <a:solidFill>
                <a:srgbClr val="434343"/>
              </a:solidFill>
              <a:latin typeface="Roboto Condensed Light"/>
              <a:ea typeface="Roboto Condensed Light"/>
              <a:cs typeface="Roboto Condensed Light"/>
              <a:sym typeface="Roboto Condensed Light"/>
            </a:endParaRPr>
          </a:p>
        </p:txBody>
      </p:sp>
      <p:pic>
        <p:nvPicPr>
          <p:cNvPr id="4" name="Image 3">
            <a:extLst>
              <a:ext uri="{FF2B5EF4-FFF2-40B4-BE49-F238E27FC236}">
                <a16:creationId xmlns:a16="http://schemas.microsoft.com/office/drawing/2014/main" id="{03B7DD45-0B03-4D85-92D9-FB84C75D7FE9}"/>
              </a:ext>
            </a:extLst>
          </p:cNvPr>
          <p:cNvPicPr>
            <a:picLocks noChangeAspect="1"/>
          </p:cNvPicPr>
          <p:nvPr/>
        </p:nvPicPr>
        <p:blipFill>
          <a:blip r:embed="rId3"/>
          <a:stretch>
            <a:fillRect/>
          </a:stretch>
        </p:blipFill>
        <p:spPr>
          <a:xfrm>
            <a:off x="1328058" y="1190960"/>
            <a:ext cx="6135078" cy="302433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3019809" y="1688647"/>
            <a:ext cx="420775" cy="420811"/>
            <a:chOff x="-5251625" y="3272950"/>
            <a:chExt cx="292225" cy="292250"/>
          </a:xfrm>
        </p:grpSpPr>
        <p:sp>
          <p:nvSpPr>
            <p:cNvPr id="8250" name="Google Shape;8250;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Connaissance des concepts de base</a:t>
            </a:r>
            <a:endParaRPr dirty="0"/>
          </a:p>
        </p:txBody>
      </p:sp>
      <p:sp>
        <p:nvSpPr>
          <p:cNvPr id="258" name="Google Shape;258;p41"/>
          <p:cNvSpPr txBox="1"/>
          <p:nvPr/>
        </p:nvSpPr>
        <p:spPr>
          <a:xfrm>
            <a:off x="5403775" y="2130875"/>
            <a:ext cx="2799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Nous pouvons voir que la majorité d’entre-vous savent ce que sont des écouteurs, des boucles et des conditions.</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439358" y="1493594"/>
            <a:ext cx="2231441"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datas récupéré lors du dernier questionnaire</a:t>
            </a:r>
            <a:endParaRPr sz="1000" dirty="0">
              <a:solidFill>
                <a:srgbClr val="434343"/>
              </a:solidFill>
              <a:latin typeface="Roboto Condensed Light"/>
              <a:ea typeface="Roboto Condensed Light"/>
              <a:cs typeface="Roboto Condensed Light"/>
              <a:sym typeface="Roboto Condensed Light"/>
            </a:endParaRPr>
          </a:p>
        </p:txBody>
      </p:sp>
      <p:pic>
        <p:nvPicPr>
          <p:cNvPr id="2" name="Image 1">
            <a:extLst>
              <a:ext uri="{FF2B5EF4-FFF2-40B4-BE49-F238E27FC236}">
                <a16:creationId xmlns:a16="http://schemas.microsoft.com/office/drawing/2014/main" id="{0A0867F4-EF41-459D-98DF-5D6997DD54AF}"/>
              </a:ext>
            </a:extLst>
          </p:cNvPr>
          <p:cNvPicPr>
            <a:picLocks noChangeAspect="1"/>
          </p:cNvPicPr>
          <p:nvPr/>
        </p:nvPicPr>
        <p:blipFill>
          <a:blip r:embed="rId3"/>
          <a:stretch>
            <a:fillRect/>
          </a:stretch>
        </p:blipFill>
        <p:spPr>
          <a:xfrm>
            <a:off x="250954" y="2280671"/>
            <a:ext cx="4592579" cy="1884135"/>
          </a:xfrm>
          <a:prstGeom prst="rect">
            <a:avLst/>
          </a:prstGeom>
        </p:spPr>
      </p:pic>
      <p:sp>
        <p:nvSpPr>
          <p:cNvPr id="9" name="Google Shape;259;p41">
            <a:extLst>
              <a:ext uri="{FF2B5EF4-FFF2-40B4-BE49-F238E27FC236}">
                <a16:creationId xmlns:a16="http://schemas.microsoft.com/office/drawing/2014/main" id="{7A62535F-877E-4B58-8DD8-CAFAEDE9BC6E}"/>
              </a:ext>
            </a:extLst>
          </p:cNvPr>
          <p:cNvSpPr txBox="1"/>
          <p:nvPr/>
        </p:nvSpPr>
        <p:spPr>
          <a:xfrm>
            <a:off x="5439359" y="1493594"/>
            <a:ext cx="2492698"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Compréhenssion :</a:t>
            </a:r>
            <a:endParaRPr sz="2000" b="1" dirty="0">
              <a:solidFill>
                <a:srgbClr val="434343"/>
              </a:solidFill>
              <a:latin typeface="Exo 2"/>
              <a:ea typeface="Exo 2"/>
              <a:cs typeface="Exo 2"/>
              <a:sym typeface="Exo 2"/>
            </a:endParaRPr>
          </a:p>
        </p:txBody>
      </p:sp>
    </p:spTree>
    <p:extLst>
      <p:ext uri="{BB962C8B-B14F-4D97-AF65-F5344CB8AC3E}">
        <p14:creationId xmlns:p14="http://schemas.microsoft.com/office/powerpoint/2010/main" val="2332951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Et avec des chiffres ça donne quoi ?</a:t>
            </a:r>
            <a:endParaRPr dirty="0"/>
          </a:p>
        </p:txBody>
      </p:sp>
      <p:sp>
        <p:nvSpPr>
          <p:cNvPr id="258" name="Google Shape;258;p41"/>
          <p:cNvSpPr txBox="1"/>
          <p:nvPr/>
        </p:nvSpPr>
        <p:spPr>
          <a:xfrm>
            <a:off x="5403775" y="2130874"/>
            <a:ext cx="3072568"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Dans ce graphiques suivant, nous pouvons voir que le problème concerne plutôt l’utilisation de ces conceptes. </a:t>
            </a:r>
            <a:br>
              <a:rPr lang="en" dirty="0">
                <a:latin typeface="Roboto Condensed Light"/>
                <a:ea typeface="Roboto Condensed Light"/>
                <a:cs typeface="Roboto Condensed Light"/>
                <a:sym typeface="Roboto Condensed Light"/>
              </a:rPr>
            </a:br>
            <a:br>
              <a:rPr lang="en" dirty="0">
                <a:latin typeface="Roboto Condensed Light"/>
                <a:ea typeface="Roboto Condensed Light"/>
                <a:cs typeface="Roboto Condensed Light"/>
                <a:sym typeface="Roboto Condensed Light"/>
              </a:rPr>
            </a:br>
            <a:r>
              <a:rPr lang="en" dirty="0">
                <a:latin typeface="Roboto Condensed Light"/>
                <a:ea typeface="Roboto Condensed Light"/>
                <a:cs typeface="Roboto Condensed Light"/>
                <a:sym typeface="Roboto Condensed Light"/>
              </a:rPr>
              <a:t>Ce qui ressort souvent en </a:t>
            </a:r>
            <a:r>
              <a:rPr lang="en" b="1" dirty="0">
                <a:latin typeface="Roboto Condensed Light"/>
                <a:ea typeface="Roboto Condensed Light"/>
                <a:cs typeface="Roboto Condensed Light"/>
                <a:sym typeface="Roboto Condensed Light"/>
              </a:rPr>
              <a:t>programmation haut niveau :</a:t>
            </a:r>
            <a:r>
              <a:rPr lang="en" dirty="0">
                <a:latin typeface="Roboto Condensed Light"/>
                <a:ea typeface="Roboto Condensed Light"/>
                <a:cs typeface="Roboto Condensed Light"/>
                <a:sym typeface="Roboto Condensed Light"/>
              </a:rPr>
              <a:t> le devellopeur possède une comprenhesion des différentes logique, mais a dû mal à les appliquer dans un contexe donné.</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Application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datas récupéré lors du dernier questionnaire</a:t>
            </a:r>
            <a:endParaRPr sz="1000" dirty="0">
              <a:solidFill>
                <a:srgbClr val="434343"/>
              </a:solidFill>
              <a:latin typeface="Roboto Condensed Light"/>
              <a:ea typeface="Roboto Condensed Light"/>
              <a:cs typeface="Roboto Condensed Light"/>
              <a:sym typeface="Roboto Condensed Light"/>
            </a:endParaRPr>
          </a:p>
        </p:txBody>
      </p:sp>
      <p:pic>
        <p:nvPicPr>
          <p:cNvPr id="3" name="Image 2">
            <a:extLst>
              <a:ext uri="{FF2B5EF4-FFF2-40B4-BE49-F238E27FC236}">
                <a16:creationId xmlns:a16="http://schemas.microsoft.com/office/drawing/2014/main" id="{FF406631-09AC-47DA-96D3-D352782EB370}"/>
              </a:ext>
            </a:extLst>
          </p:cNvPr>
          <p:cNvPicPr>
            <a:picLocks noChangeAspect="1"/>
          </p:cNvPicPr>
          <p:nvPr/>
        </p:nvPicPr>
        <p:blipFill>
          <a:blip r:embed="rId3"/>
          <a:stretch>
            <a:fillRect/>
          </a:stretch>
        </p:blipFill>
        <p:spPr>
          <a:xfrm>
            <a:off x="251383" y="2292624"/>
            <a:ext cx="4573853" cy="1880231"/>
          </a:xfrm>
          <a:prstGeom prst="rect">
            <a:avLst/>
          </a:prstGeom>
        </p:spPr>
      </p:pic>
    </p:spTree>
    <p:extLst>
      <p:ext uri="{BB962C8B-B14F-4D97-AF65-F5344CB8AC3E}">
        <p14:creationId xmlns:p14="http://schemas.microsoft.com/office/powerpoint/2010/main" val="452578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899" y="2299513"/>
            <a:ext cx="4574399"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Dans la liste de vos demandes, une chose ressort plus que les autres : Une aide globale à la compréhension des classiques de </a:t>
            </a:r>
            <a:r>
              <a:rPr lang="en" b="1" dirty="0"/>
              <a:t>JavaScript</a:t>
            </a:r>
            <a:r>
              <a:rPr lang="en" dirty="0"/>
              <a:t> : </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Les fonctions</a:t>
            </a:r>
          </a:p>
          <a:p>
            <a:pPr marL="285750" lvl="0" indent="-285750" algn="l" rtl="0">
              <a:spcBef>
                <a:spcPts val="0"/>
              </a:spcBef>
              <a:spcAft>
                <a:spcPts val="0"/>
              </a:spcAft>
              <a:buFont typeface="Wingdings" panose="05000000000000000000" pitchFamily="2" charset="2"/>
              <a:buChar char="v"/>
            </a:pPr>
            <a:r>
              <a:rPr lang="en" dirty="0"/>
              <a:t>Les boucles</a:t>
            </a:r>
          </a:p>
          <a:p>
            <a:pPr marL="285750" lvl="0" indent="-285750" algn="l" rtl="0">
              <a:spcBef>
                <a:spcPts val="0"/>
              </a:spcBef>
              <a:spcAft>
                <a:spcPts val="0"/>
              </a:spcAft>
              <a:buFont typeface="Wingdings" panose="05000000000000000000" pitchFamily="2" charset="2"/>
              <a:buChar char="v"/>
            </a:pPr>
            <a:r>
              <a:rPr lang="en" dirty="0"/>
              <a:t>Les conditions</a:t>
            </a:r>
          </a:p>
          <a:p>
            <a:pPr marL="285750" lvl="0" indent="-285750" algn="l" rtl="0">
              <a:spcBef>
                <a:spcPts val="0"/>
              </a:spcBef>
              <a:spcAft>
                <a:spcPts val="0"/>
              </a:spcAft>
              <a:buFont typeface="Wingdings" panose="05000000000000000000" pitchFamily="2" charset="2"/>
              <a:buChar char="v"/>
            </a:pPr>
            <a:r>
              <a:rPr lang="en" dirty="0"/>
              <a:t>Mais aussi les selecteurs et les écouteurs d’événements</a:t>
            </a:r>
            <a:endParaRPr dirty="0"/>
          </a:p>
        </p:txBody>
      </p:sp>
      <p:sp>
        <p:nvSpPr>
          <p:cNvPr id="206" name="Google Shape;206;p37"/>
          <p:cNvSpPr txBox="1">
            <a:spLocks noGrp="1"/>
          </p:cNvSpPr>
          <p:nvPr>
            <p:ph type="ctrTitle"/>
          </p:nvPr>
        </p:nvSpPr>
        <p:spPr>
          <a:xfrm>
            <a:off x="2638349" y="376498"/>
            <a:ext cx="437670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Revoir les basiques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2nd Les mains dans le moteur JS</a:t>
            </a:r>
            <a:endParaRPr dirty="0"/>
          </a:p>
        </p:txBody>
      </p:sp>
      <p:sp>
        <p:nvSpPr>
          <p:cNvPr id="214" name="Google Shape;214;p38"/>
          <p:cNvSpPr/>
          <p:nvPr/>
        </p:nvSpPr>
        <p:spPr>
          <a:xfrm>
            <a:off x="1660512"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Boucle</a:t>
            </a:r>
            <a:endParaRPr b="1" dirty="0">
              <a:solidFill>
                <a:srgbClr val="FFFFFF"/>
              </a:solidFill>
              <a:latin typeface="Exo 2"/>
              <a:ea typeface="Exo 2"/>
              <a:cs typeface="Exo 2"/>
              <a:sym typeface="Exo 2"/>
            </a:endParaRPr>
          </a:p>
        </p:txBody>
      </p:sp>
      <p:sp>
        <p:nvSpPr>
          <p:cNvPr id="216" name="Google Shape;216;p38"/>
          <p:cNvSpPr txBox="1"/>
          <p:nvPr/>
        </p:nvSpPr>
        <p:spPr>
          <a:xfrm>
            <a:off x="1695176" y="3871750"/>
            <a:ext cx="1384374"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Comprendre les différentes boucles et les utiliser</a:t>
            </a:r>
            <a:endParaRPr sz="1200" dirty="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6046450"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Conditions</a:t>
            </a:r>
            <a:endParaRPr b="1" dirty="0">
              <a:solidFill>
                <a:srgbClr val="FFFFFF"/>
              </a:solidFill>
              <a:latin typeface="Exo 2"/>
              <a:ea typeface="Exo 2"/>
              <a:cs typeface="Exo 2"/>
              <a:sym typeface="Exo 2"/>
            </a:endParaRPr>
          </a:p>
        </p:txBody>
      </p:sp>
      <p:sp>
        <p:nvSpPr>
          <p:cNvPr id="219" name="Google Shape;219;p38"/>
          <p:cNvSpPr txBox="1"/>
          <p:nvPr/>
        </p:nvSpPr>
        <p:spPr>
          <a:xfrm>
            <a:off x="6221512"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dirty="0">
                <a:solidFill>
                  <a:srgbClr val="FFFFFF"/>
                </a:solidFill>
                <a:latin typeface="Roboto Condensed Light"/>
                <a:ea typeface="Roboto Condensed Light"/>
                <a:cs typeface="Roboto Condensed Light"/>
                <a:sym typeface="Roboto Condensed Light"/>
              </a:rPr>
              <a:t>Comprendre ce concept et l’appliquer</a:t>
            </a:r>
            <a:endParaRPr sz="1200" dirty="0">
              <a:solidFill>
                <a:srgbClr val="FFFFFF"/>
              </a:solidFill>
              <a:latin typeface="Roboto Condensed Light"/>
              <a:ea typeface="Roboto Condensed Light"/>
              <a:cs typeface="Roboto Condensed Light"/>
              <a:sym typeface="Roboto Condensed Light"/>
            </a:endParaRPr>
          </a:p>
        </p:txBody>
      </p:sp>
      <p:cxnSp>
        <p:nvCxnSpPr>
          <p:cNvPr id="220" name="Google Shape;220;p38"/>
          <p:cNvCxnSpPr/>
          <p:nvPr/>
        </p:nvCxnSpPr>
        <p:spPr>
          <a:xfrm rot="-5400000" flipH="1">
            <a:off x="4396930" y="2314525"/>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3079550" y="2572350"/>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34350" y="111112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p:nvPr/>
        </p:nvCxnSpPr>
        <p:spPr>
          <a:xfrm rot="5400000">
            <a:off x="2408400" y="3002475"/>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211750" y="3040275"/>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635829" y="2542175"/>
            <a:ext cx="1923142"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434343"/>
                </a:solidFill>
                <a:latin typeface="Exo 2"/>
                <a:ea typeface="Exo 2"/>
                <a:cs typeface="Exo 2"/>
                <a:sym typeface="Exo 2"/>
              </a:rPr>
              <a:t>Les événements</a:t>
            </a:r>
            <a:endParaRPr b="1" dirty="0">
              <a:solidFill>
                <a:srgbClr val="434343"/>
              </a:solidFill>
              <a:latin typeface="Exo 2"/>
              <a:ea typeface="Exo 2"/>
              <a:cs typeface="Exo 2"/>
              <a:sym typeface="Exo 2"/>
            </a:endParaRPr>
          </a:p>
        </p:txBody>
      </p:sp>
      <p:sp>
        <p:nvSpPr>
          <p:cNvPr id="226" name="Google Shape;226;p38"/>
          <p:cNvSpPr txBox="1"/>
          <p:nvPr/>
        </p:nvSpPr>
        <p:spPr>
          <a:xfrm>
            <a:off x="3206650" y="2738525"/>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434343"/>
                </a:solidFill>
                <a:latin typeface="Roboto Condensed Light"/>
                <a:ea typeface="Roboto Condensed Light"/>
                <a:cs typeface="Roboto Condensed Light"/>
                <a:sym typeface="Roboto Condensed Light"/>
              </a:rPr>
              <a:t>La partie centrale de JavaScript se situe principalement à ce niveau, nous allons donc analyser de plus près ce concept</a:t>
            </a:r>
            <a:endParaRPr sz="1200" dirty="0">
              <a:solidFill>
                <a:srgbClr val="434343"/>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200" dirty="0">
              <a:solidFill>
                <a:srgbClr val="434343"/>
              </a:solidFill>
              <a:latin typeface="Roboto Condensed Light"/>
              <a:ea typeface="Roboto Condensed Light"/>
              <a:cs typeface="Roboto Condensed Light"/>
              <a:sym typeface="Roboto Condensed Light"/>
            </a:endParaRP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Fonction</a:t>
            </a:r>
            <a:endParaRPr b="1" dirty="0">
              <a:solidFill>
                <a:srgbClr val="FFFFFF"/>
              </a:solidFill>
              <a:latin typeface="Exo 2"/>
              <a:ea typeface="Exo 2"/>
              <a:cs typeface="Exo 2"/>
              <a:sym typeface="Exo 2"/>
            </a:endParaRPr>
          </a:p>
        </p:txBody>
      </p:sp>
      <p:sp>
        <p:nvSpPr>
          <p:cNvPr id="228" name="Google Shape;228;p38"/>
          <p:cNvSpPr txBox="1"/>
          <p:nvPr/>
        </p:nvSpPr>
        <p:spPr>
          <a:xfrm>
            <a:off x="4009300" y="130930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dirty="0">
                <a:solidFill>
                  <a:srgbClr val="FFFFFF"/>
                </a:solidFill>
                <a:latin typeface="Roboto Condensed Light"/>
                <a:ea typeface="Roboto Condensed Light"/>
                <a:cs typeface="Roboto Condensed Light"/>
                <a:sym typeface="Roboto Condensed Light"/>
              </a:rPr>
              <a:t>Comprendre ce qu’est une fonction</a:t>
            </a:r>
            <a:endParaRPr sz="1200" dirty="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DEPTH</a:t>
            </a:r>
            <a:endParaRPr/>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13345</TotalTime>
  <Words>1920</Words>
  <Application>Microsoft Office PowerPoint</Application>
  <PresentationFormat>Affichage à l'écran (16:9)</PresentationFormat>
  <Paragraphs>252</Paragraphs>
  <Slides>44</Slides>
  <Notes>44</Notes>
  <HiddenSlides>0</HiddenSlides>
  <MMClips>0</MMClips>
  <ScaleCrop>false</ScaleCrop>
  <HeadingPairs>
    <vt:vector size="6" baseType="variant">
      <vt:variant>
        <vt:lpstr>Polices utilisées</vt:lpstr>
      </vt:variant>
      <vt:variant>
        <vt:i4>12</vt:i4>
      </vt:variant>
      <vt:variant>
        <vt:lpstr>Thème</vt:lpstr>
      </vt:variant>
      <vt:variant>
        <vt:i4>3</vt:i4>
      </vt:variant>
      <vt:variant>
        <vt:lpstr>Titres des diapositives</vt:lpstr>
      </vt:variant>
      <vt:variant>
        <vt:i4>44</vt:i4>
      </vt:variant>
    </vt:vector>
  </HeadingPairs>
  <TitlesOfParts>
    <vt:vector size="59" baseType="lpstr">
      <vt:lpstr>Exo 2</vt:lpstr>
      <vt:lpstr>Roboto Condensed</vt:lpstr>
      <vt:lpstr>Roboto Medium</vt:lpstr>
      <vt:lpstr>Proxima Nova Semibold</vt:lpstr>
      <vt:lpstr>Fira Sans Extra Condensed Medium</vt:lpstr>
      <vt:lpstr>Wingdings</vt:lpstr>
      <vt:lpstr>Proxima Nova</vt:lpstr>
      <vt:lpstr>Amatic SC</vt:lpstr>
      <vt:lpstr>Roboto Condensed Light</vt:lpstr>
      <vt:lpstr>Nunito Light</vt:lpstr>
      <vt:lpstr>Arial</vt:lpstr>
      <vt:lpstr>Calibri</vt:lpstr>
      <vt:lpstr>Tech Newsletter XL by Slidesgo</vt:lpstr>
      <vt:lpstr>SlidesGo Final Pages</vt:lpstr>
      <vt:lpstr>Slidesgo Final Pages</vt:lpstr>
      <vt:lpstr>VOS DEMANDES</vt:lpstr>
      <vt:lpstr>Regroupement des demandes</vt:lpstr>
      <vt:lpstr>Ce qui ressort de vos demandes</vt:lpstr>
      <vt:lpstr>Et avec des chiffres ça donne quoi ?</vt:lpstr>
      <vt:lpstr>Connaissance des concepts de base</vt:lpstr>
      <vt:lpstr>Et avec des chiffres ça donne quoi ?</vt:lpstr>
      <vt:lpstr>1st Revoir les basiques</vt:lpstr>
      <vt:lpstr>2nd Les mains dans le moteur JS</vt:lpstr>
      <vt:lpstr>IN DEPTH</vt:lpstr>
      <vt:lpstr>IN DEPTH</vt:lpstr>
      <vt:lpstr>OUR NUMBERS</vt:lpstr>
      <vt:lpstr>SECTOR NEWS</vt:lpstr>
      <vt:lpstr>IN BRIEF</vt:lpstr>
      <vt:lpstr>NEWS</vt:lpstr>
      <vt:lpstr>CUSTOMER REVIEWS</vt:lpstr>
      <vt:lpstr>THIS IS A TABLE</vt:lpstr>
      <vt:lpstr>WELCOME!</vt:lpstr>
      <vt:lpstr>WELCOME!</vt:lpstr>
      <vt:lpstr>AWESOME WORDS</vt:lpstr>
      <vt:lpstr>EVENTS</vt:lpstr>
      <vt:lpstr>REVIEW OF PAST EVENTS</vt:lpstr>
      <vt:lpstr>UPCOMING EVENTS</vt:lpstr>
      <vt:lpstr>SNEAK PEEK</vt:lpstr>
      <vt:lpstr>SNEAK PEEK</vt:lpstr>
      <vt:lpstr>THANKS</vt:lpstr>
      <vt:lpstr>RESOURCES</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VOS DEMANDES</dc:title>
  <dc:creator>Gregory NICOLLE</dc:creator>
  <cp:lastModifiedBy>Gregory NICOLLE</cp:lastModifiedBy>
  <cp:revision>8</cp:revision>
  <dcterms:modified xsi:type="dcterms:W3CDTF">2021-07-30T14:25:37Z</dcterms:modified>
</cp:coreProperties>
</file>